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  <a:srgbClr val="FF6699"/>
    <a:srgbClr val="DDDDDD"/>
    <a:srgbClr val="008080"/>
    <a:srgbClr val="336600"/>
    <a:srgbClr val="669900"/>
    <a:srgbClr val="87C5CB"/>
    <a:srgbClr val="5B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690" y="8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33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2367107" y="1351684"/>
            <a:ext cx="39030275" cy="5486400"/>
          </a:xfrm>
          <a:solidFill>
            <a:srgbClr val="C00000"/>
          </a:solidFill>
          <a:ln w="60325" cap="flat">
            <a:solidFill>
              <a:schemeClr val="tx2"/>
            </a:solidFill>
            <a:miter lim="800000"/>
            <a:headEnd/>
            <a:tailEnd/>
          </a:ln>
          <a:effectLst>
            <a:glow rad="127000">
              <a:schemeClr val="accent2">
                <a:lumMod val="60000"/>
                <a:lumOff val="40000"/>
              </a:schemeClr>
            </a:glow>
            <a:reflection endPos="0" dist="50800" dir="5400000" sy="-100000" algn="bl" rotWithShape="0"/>
          </a:effectLst>
        </p:spPr>
        <p:txBody>
          <a:bodyPr/>
          <a:lstStyle/>
          <a:p>
            <a:pPr eaLnBrk="1" hangingPunct="1"/>
            <a:r>
              <a:rPr lang="en-US" altLang="en-US" sz="11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Number Theory and Internet Encryption</a:t>
            </a:r>
            <a:r>
              <a:rPr lang="en-US" altLang="en-US" sz="6000" dirty="0" smtClean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/>
            </a:r>
            <a:br>
              <a:rPr lang="en-US" altLang="en-US" sz="6000" dirty="0" smtClean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</a:br>
            <a:r>
              <a:rPr lang="en-US" alt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James </a:t>
            </a:r>
            <a:r>
              <a:rPr lang="en-US" altLang="en-US" sz="7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Prugh</a:t>
            </a:r>
            <a:r>
              <a:rPr lang="en-US" altLang="en-US" sz="72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altLang="en-US" sz="72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alt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Indian Hill High School, </a:t>
            </a:r>
            <a:r>
              <a:rPr lang="en-US" altLang="en-US" sz="7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Precalculus</a:t>
            </a:r>
            <a:endParaRPr lang="en-US" altLang="en-US" sz="7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65200" y="7429499"/>
            <a:ext cx="13893800" cy="47666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   </a:t>
            </a: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number theory?</a:t>
            </a:r>
            <a:endParaRPr lang="en-US" altLang="en-US" sz="8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163800" y="7467600"/>
            <a:ext cx="13568363" cy="464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is my personal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kept secure?</a:t>
            </a:r>
            <a:endParaRPr lang="en-US" altLang="en-US" sz="8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004671" y="7429091"/>
            <a:ext cx="13893800" cy="464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</a:t>
            </a:r>
            <a:r>
              <a:rPr lang="en-US" altLang="en-US" sz="8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number theory </a:t>
            </a:r>
            <a:endParaRPr lang="en-US" altLang="en-US" sz="8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applied </a:t>
            </a:r>
            <a:r>
              <a:rPr lang="en-US" alt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endParaRPr lang="en-US" altLang="en-US" sz="8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internet security?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400" b="1" dirty="0">
              <a:solidFill>
                <a:srgbClr val="008080"/>
              </a:solidFill>
              <a:latin typeface="Lucida Bright" pitchFamily="18" charset="0"/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9814"/>
            <a:ext cx="4953000" cy="28003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445" y="1888906"/>
            <a:ext cx="2108200" cy="2120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566600" y="4460586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914400" y="990600"/>
            <a:ext cx="42062400" cy="31013400"/>
          </a:xfrm>
          <a:prstGeom prst="rect">
            <a:avLst/>
          </a:prstGeom>
          <a:noFill/>
          <a:ln w="762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806950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069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0695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0695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0695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60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2773611"/>
            <a:ext cx="13944600" cy="186529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CC9900">
                <a:alpha val="9804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7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</a:t>
            </a: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endParaRPr 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600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163801" y="12707096"/>
            <a:ext cx="13568362" cy="187056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4703763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8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Coding</a:t>
            </a:r>
            <a:endParaRPr lang="en-US" sz="48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defTabSz="4703763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convert data to binary</a:t>
            </a:r>
          </a:p>
          <a:p>
            <a:pPr marL="1600200" lvl="1" indent="-1143000" defTabSz="4703763" eaLnBrk="1" hangingPunct="1">
              <a:buFont typeface="Wingdings" panose="05000000000000000000" pitchFamily="2" charset="2"/>
              <a:buChar char="Ø"/>
            </a:pPr>
            <a:endParaRPr lang="en-US" sz="8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72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72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8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Ciphers</a:t>
            </a:r>
            <a:r>
              <a:rPr lang="en-US" sz="4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encrypt and protect data</a:t>
            </a: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marR="0" indent="-114300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7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Public and Secret Key </a:t>
            </a: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7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Cryptography</a:t>
            </a: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encryption and decryption</a:t>
            </a:r>
            <a:r>
              <a:rPr lang="en-US" sz="48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marR="0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7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endParaRPr lang="en-US" sz="7200" dirty="0" smtClean="0">
              <a:solidFill>
                <a:srgbClr val="002060"/>
              </a:solidFill>
              <a:latin typeface="Old English Text MT" panose="03040902040508030806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72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marR="0" indent="-57150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72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4703763" eaLnBrk="1" hangingPunct="1"/>
            <a:r>
              <a:rPr lang="en-US" sz="7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72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036962" y="12773612"/>
            <a:ext cx="13810558" cy="18705608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  <a:effectLst>
            <a:glow rad="127000">
              <a:schemeClr val="accent1">
                <a:alpha val="88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703763" eaLnBrk="1" hangingPunct="1"/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en-US" sz="72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Diffie</a:t>
            </a:r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-Hellman Algorithm</a:t>
            </a:r>
          </a:p>
          <a:p>
            <a:pPr defTabSz="4703763" eaLnBrk="1" hangingPunct="1"/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 modular arithmetic to create a shared key</a:t>
            </a: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XOR Operator</a:t>
            </a:r>
          </a:p>
          <a:p>
            <a:pPr defTabSz="4703763" eaLnBrk="1" hangingPunct="1"/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r>
              <a:rPr lang="en-US" sz="4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quick inversion with high entropy</a:t>
            </a:r>
          </a:p>
          <a:p>
            <a:pPr defTabSz="4703763" eaLnBrk="1" hangingPunct="1"/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RSA</a:t>
            </a:r>
          </a:p>
          <a:p>
            <a:pPr defTabSz="4703763" eaLnBrk="1" hangingPunct="1"/>
            <a:r>
              <a:rPr lang="en-US" sz="72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sz="4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 a message using two different keys</a:t>
            </a: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28700" lvl="1" indent="-571500" defTabSz="4703763" eaLnBrk="1" hangingPunct="1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703763" eaLnBrk="1" hangingPunct="1"/>
            <a:endParaRPr lang="en-US" sz="7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 defTabSz="4703763" eaLnBrk="1" hangingPunct="1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s://upload.wikimedia.org/wikipedia/commons/a/a7/Binary_Ba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14847828"/>
            <a:ext cx="7611466" cy="31413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3.sw-cdn.net/product/picture/625x465_240047_521831_14593032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457">
            <a:off x="23225346" y="20499534"/>
            <a:ext cx="3274943" cy="24365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4/4a/Caesar_cipher_left_shift_of_3.svg/320px-Caesar_cipher_left_shift_of_3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679" y="20421193"/>
            <a:ext cx="4880160" cy="205881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baccess.hccanet.org/Content/Images/Public/DistrictLogos/ihlogored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52" y="4421497"/>
            <a:ext cx="1752600" cy="178598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iffie hellman key exchan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48" y="15357968"/>
            <a:ext cx="4799445" cy="361348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ydra-media.cursecdn.com/minecraft.gamepedia.com/9/94/XOR_B.png?version=b9c0614ec5c7000e4ecd400e8110e91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43" y="21945600"/>
            <a:ext cx="7577737" cy="25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docplayer.net/docs-images/25/6421007/images/7-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969" y="27735258"/>
            <a:ext cx="8060720" cy="28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pbaccess.hccanet.org/Content/Images/Public/DistrictLogos/ihlogored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548" y="4454610"/>
            <a:ext cx="1752600" cy="178598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43139" y="26561207"/>
            <a:ext cx="7230466" cy="482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7056" y="15135866"/>
            <a:ext cx="18639092" cy="13914583"/>
          </a:xfrm>
          <a:prstGeom prst="rect">
            <a:avLst/>
          </a:prstGeom>
          <a:effectLst>
            <a:glow rad="1270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90600" y="12917058"/>
            <a:ext cx="13489182" cy="184358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703763" eaLnBrk="1" hangingPunct="1"/>
            <a:r>
              <a:rPr lang="en-US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The </a:t>
            </a:r>
            <a:r>
              <a:rPr lang="en-US" sz="8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</a:t>
            </a:r>
          </a:p>
          <a:p>
            <a:pPr defTabSz="4703763" eaLnBrk="1" hangingPunct="1"/>
            <a:endParaRPr 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057650" lvl="7" indent="-857250" defTabSz="4703763">
              <a:buFont typeface="Arial" panose="020B0604020202020204" pitchFamily="34" charset="0"/>
              <a:buChar char="•"/>
            </a:pPr>
            <a:r>
              <a:rPr lang="en-US" sz="7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History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Ancient Times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Medievil</a:t>
            </a: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 Renaissance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r>
              <a:rPr lang="en-US" sz="6000" b="1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Century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Modern Times</a:t>
            </a:r>
          </a:p>
          <a:p>
            <a:pPr lvl="1" defTabSz="4703763" eaLnBrk="1" hangingPunct="1"/>
            <a:endParaRPr 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7250" indent="-857250" defTabSz="4703763" eaLnBrk="1" hangingPunct="1">
              <a:buFont typeface="Arial" panose="020B0604020202020204" pitchFamily="34" charset="0"/>
              <a:buChar char="•"/>
            </a:pPr>
            <a:r>
              <a:rPr lang="en-US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Mathematicians</a:t>
            </a:r>
          </a:p>
          <a:p>
            <a:pPr marL="1314450" lvl="1" indent="-857250" defTabSz="4703763" eaLnBrk="1" hangingPunct="1">
              <a:buFont typeface="Arial" panose="020B0604020202020204" pitchFamily="34" charset="0"/>
              <a:buChar char="•"/>
            </a:pPr>
            <a:r>
              <a:rPr lang="en-US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Leonhard Euler</a:t>
            </a:r>
          </a:p>
          <a:p>
            <a:pPr marL="1314450" lvl="1" indent="-857250" defTabSz="4703763" eaLnBrk="1" hangingPunct="1">
              <a:buFont typeface="Arial" panose="020B0604020202020204" pitchFamily="34" charset="0"/>
              <a:buChar char="•"/>
            </a:pPr>
            <a:r>
              <a:rPr lang="en-US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 de </a:t>
            </a: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Fermat </a:t>
            </a:r>
            <a:endParaRPr 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314450" lvl="1" indent="-857250" defTabSz="4703763" eaLnBrk="1" hangingPunct="1">
              <a:buFont typeface="Arial" panose="020B0604020202020204" pitchFamily="34" charset="0"/>
              <a:buChar char="•"/>
            </a:pPr>
            <a:r>
              <a:rPr lang="en-US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Euclid of Alexandria</a:t>
            </a:r>
          </a:p>
          <a:p>
            <a:pPr marL="1314450" lvl="1" indent="-857250" defTabSz="4703763" eaLnBrk="1" hangingPunct="1">
              <a:buFont typeface="Arial" panose="020B0604020202020204" pitchFamily="34" charset="0"/>
              <a:buChar char="•"/>
            </a:pPr>
            <a:r>
              <a:rPr lang="en-US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Claude </a:t>
            </a: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Shannon</a:t>
            </a:r>
          </a:p>
          <a:p>
            <a:pPr lvl="8" defTabSz="4703763"/>
            <a:endParaRPr lang="en-US" sz="6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057650" lvl="7" indent="-857250" defTabSz="4703763">
              <a:buFont typeface="Arial" panose="020B0604020202020204" pitchFamily="34" charset="0"/>
              <a:buChar char="•"/>
            </a:pPr>
            <a:r>
              <a:rPr lang="en-US" sz="7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Algorithms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Modular Arithmetic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Babylonian Algorithm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Euclid’s Algorithm</a:t>
            </a:r>
          </a:p>
          <a:p>
            <a:pPr marL="4514850" lvl="8" indent="-857250" defTabSz="4703763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Fermat’s Little Theorem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99493" y="17759856"/>
            <a:ext cx="27655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https://commons.wikimedia.org/wiki/File:Binary_Back.jpg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13396" y="22695731"/>
            <a:ext cx="31229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https://learncryptography.com/classical-encryption/caesar-cipher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09864" y="23358234"/>
            <a:ext cx="3674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http://www.shapeways.com/product/S8Q6FKZ9L/caesar-cipher-decoder-ring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51848" y="19018398"/>
            <a:ext cx="219456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http://stackoverflow.com/questions/10471009/how-does-the-man-in-the-middle-attack-work-in-diffie-hellman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6923" y="24622084"/>
            <a:ext cx="35092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http://www.vlsiinterviewquestions.org/2012/04/17/xor-gate-using-21-mux/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49748" y="30835000"/>
            <a:ext cx="3121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www.pagedon.com/rsa-explained-simply/my_programming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132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Arial Rounded MT Bold</vt:lpstr>
      <vt:lpstr>Lucida Bright</vt:lpstr>
      <vt:lpstr>Old English Text MT</vt:lpstr>
      <vt:lpstr>Times New Roman</vt:lpstr>
      <vt:lpstr>Wingdings</vt:lpstr>
      <vt:lpstr>Default Design</vt:lpstr>
      <vt:lpstr>Number Theory and Internet Encryption James Prugh Indian Hill High School, Precalculus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UC Engineering</cp:lastModifiedBy>
  <cp:revision>156</cp:revision>
  <dcterms:created xsi:type="dcterms:W3CDTF">2004-07-26T21:45:23Z</dcterms:created>
  <dcterms:modified xsi:type="dcterms:W3CDTF">2016-07-20T20:26:14Z</dcterms:modified>
  <cp:category>science research poster</cp:category>
</cp:coreProperties>
</file>